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6" r:id="rId2"/>
    <p:sldId id="257" r:id="rId3"/>
    <p:sldId id="289" r:id="rId4"/>
    <p:sldId id="276" r:id="rId5"/>
    <p:sldId id="261" r:id="rId6"/>
    <p:sldId id="283" r:id="rId7"/>
    <p:sldId id="290" r:id="rId8"/>
    <p:sldId id="260" r:id="rId9"/>
    <p:sldId id="284" r:id="rId10"/>
    <p:sldId id="291" r:id="rId11"/>
    <p:sldId id="27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8B7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0" autoAdjust="0"/>
    <p:restoredTop sz="94660"/>
  </p:normalViewPr>
  <p:slideViewPr>
    <p:cSldViewPr snapToGrid="0">
      <p:cViewPr>
        <p:scale>
          <a:sx n="70" d="100"/>
          <a:sy n="70" d="100"/>
        </p:scale>
        <p:origin x="-744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3.2150570614320979E-2"/>
          <c:y val="1.9207147115555347E-2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Читательская грамотость 9 класс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низкий</c:v>
                </c:pt>
                <c:pt idx="1">
                  <c:v>недостаточный</c:v>
                </c:pt>
                <c:pt idx="2">
                  <c:v>средний</c:v>
                </c:pt>
                <c:pt idx="3">
                  <c:v>повышенный</c:v>
                </c:pt>
                <c:pt idx="4">
                  <c:v>высокий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0.1</c:v>
                </c:pt>
                <c:pt idx="1">
                  <c:v>0.24000000000000005</c:v>
                </c:pt>
                <c:pt idx="2">
                  <c:v>0.38000000000000012</c:v>
                </c:pt>
                <c:pt idx="3">
                  <c:v>0.21000000000000005</c:v>
                </c:pt>
                <c:pt idx="4">
                  <c:v>7.0000000000000034E-2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9405681874223923"/>
          <c:y val="0.54208923411259125"/>
          <c:w val="0.28964472106807898"/>
          <c:h val="0.45779195031449954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математическая грамотность 8 класс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низкий</c:v>
                </c:pt>
                <c:pt idx="1">
                  <c:v>недостаточный</c:v>
                </c:pt>
                <c:pt idx="2">
                  <c:v>средний</c:v>
                </c:pt>
                <c:pt idx="3">
                  <c:v>повышенный</c:v>
                </c:pt>
                <c:pt idx="4">
                  <c:v>высокий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0.32</c:v>
                </c:pt>
                <c:pt idx="1">
                  <c:v>0.37</c:v>
                </c:pt>
                <c:pt idx="2">
                  <c:v>0.24</c:v>
                </c:pt>
                <c:pt idx="3">
                  <c:v>0.05</c:v>
                </c:pt>
                <c:pt idx="4">
                  <c:v>0.02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lang="ru-RU"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9 класс – 33 человек</a:t>
            </a:r>
            <a:endParaRPr lang="ru-RU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9 класс</c:v>
                </c:pt>
              </c:strCache>
            </c:strRef>
          </c:tx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низкий</c:v>
                </c:pt>
                <c:pt idx="1">
                  <c:v>недостаточный</c:v>
                </c:pt>
                <c:pt idx="2">
                  <c:v>средний</c:v>
                </c:pt>
                <c:pt idx="3">
                  <c:v>повышенный</c:v>
                </c:pt>
                <c:pt idx="4">
                  <c:v>высокий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0.39000000000000012</c:v>
                </c:pt>
                <c:pt idx="1">
                  <c:v>0.4200000000000001</c:v>
                </c:pt>
                <c:pt idx="2">
                  <c:v>0.18000000000000005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5590079560367598"/>
          <c:y val="0.23625048911091717"/>
          <c:w val="0.34409920439632524"/>
          <c:h val="0.62379571512036236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математическая грамотность 8 класс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низкий</c:v>
                </c:pt>
                <c:pt idx="1">
                  <c:v>недостаточный</c:v>
                </c:pt>
                <c:pt idx="2">
                  <c:v>средний</c:v>
                </c:pt>
                <c:pt idx="3">
                  <c:v>повышенный</c:v>
                </c:pt>
                <c:pt idx="4">
                  <c:v>высокий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0.32000000000000012</c:v>
                </c:pt>
                <c:pt idx="1">
                  <c:v>0.37000000000000011</c:v>
                </c:pt>
                <c:pt idx="2">
                  <c:v>0.24000000000000005</c:v>
                </c:pt>
                <c:pt idx="3">
                  <c:v>0.05</c:v>
                </c:pt>
                <c:pt idx="4">
                  <c:v>2.0000000000000007E-2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lang="ru-RU"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000" dirty="0" smtClean="0"/>
              <a:t>Читательская</a:t>
            </a:r>
            <a:r>
              <a:rPr lang="ru-RU" sz="2000" baseline="0" dirty="0" smtClean="0"/>
              <a:t> грамотность   8 класс</a:t>
            </a:r>
            <a:endParaRPr lang="ru-RU" sz="2000" dirty="0"/>
          </a:p>
        </c:rich>
      </c:tx>
      <c:layout>
        <c:manualLayout>
          <c:xMode val="edge"/>
          <c:yMode val="edge"/>
          <c:x val="4.5724876847240761E-2"/>
          <c:y val="0"/>
        </c:manualLayout>
      </c:layout>
    </c:title>
    <c:plotArea>
      <c:layout>
        <c:manualLayout>
          <c:layoutTarget val="inner"/>
          <c:xMode val="edge"/>
          <c:yMode val="edge"/>
          <c:x val="0.2583067177162211"/>
          <c:y val="0.3388576902646992"/>
          <c:w val="0.38196418896334833"/>
          <c:h val="0.5785922853256610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400" dirty="0"/>
                      <a:t>24%</a:t>
                    </a:r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400" dirty="0"/>
                      <a:t>37%</a:t>
                    </a:r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400" dirty="0"/>
                      <a:t>29%</a:t>
                    </a:r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400" dirty="0"/>
                      <a:t>9%</a:t>
                    </a:r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400" dirty="0"/>
                      <a:t>2%</a:t>
                    </a:r>
                  </a:p>
                </c:rich>
              </c:tx>
              <c:showVal val="1"/>
            </c:dLbl>
            <c:showVal val="1"/>
            <c:showLeaderLines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Лист1!$B$2:$B$6</c:f>
              <c:numCache>
                <c:formatCode>0%</c:formatCode>
                <c:ptCount val="5"/>
                <c:pt idx="0">
                  <c:v>0.24000000000000007</c:v>
                </c:pt>
                <c:pt idx="1">
                  <c:v>0.37000000000000016</c:v>
                </c:pt>
                <c:pt idx="2">
                  <c:v>0.29000000000000015</c:v>
                </c:pt>
                <c:pt idx="3">
                  <c:v>9.0000000000000024E-2</c:v>
                </c:pt>
                <c:pt idx="4">
                  <c:v>2.0000000000000011E-2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8 класс</c:v>
                </c:pt>
              </c:strCache>
            </c:strRef>
          </c:tx>
          <c:dLbls>
            <c:showVal val="1"/>
            <c:showLeaderLines val="1"/>
          </c:dLbls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Лист1!$B$2:$B$6</c:f>
              <c:numCache>
                <c:formatCode>0%</c:formatCode>
                <c:ptCount val="5"/>
                <c:pt idx="0">
                  <c:v>0.14000000000000001</c:v>
                </c:pt>
                <c:pt idx="1">
                  <c:v>0.33000000000000013</c:v>
                </c:pt>
                <c:pt idx="2">
                  <c:v>0.38000000000000012</c:v>
                </c:pt>
                <c:pt idx="3">
                  <c:v>0.11</c:v>
                </c:pt>
                <c:pt idx="4">
                  <c:v>3.0000000000000002E-2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9 класс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низкий</c:v>
                </c:pt>
                <c:pt idx="1">
                  <c:v>недостаточный</c:v>
                </c:pt>
                <c:pt idx="2">
                  <c:v>средний</c:v>
                </c:pt>
                <c:pt idx="3">
                  <c:v>повышенный</c:v>
                </c:pt>
                <c:pt idx="4">
                  <c:v>высокий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0.15000000000000005</c:v>
                </c:pt>
                <c:pt idx="1">
                  <c:v>0.39000000000000012</c:v>
                </c:pt>
                <c:pt idx="2">
                  <c:v>0.32000000000000012</c:v>
                </c:pt>
                <c:pt idx="3">
                  <c:v>0.1</c:v>
                </c:pt>
                <c:pt idx="4">
                  <c:v>4.0000000000000015E-2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8 класс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низкий</c:v>
                </c:pt>
                <c:pt idx="1">
                  <c:v>недостаточный</c:v>
                </c:pt>
                <c:pt idx="2">
                  <c:v>средний</c:v>
                </c:pt>
                <c:pt idx="3">
                  <c:v>повышенный</c:v>
                </c:pt>
                <c:pt idx="4">
                  <c:v>высокий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0.16</c:v>
                </c:pt>
                <c:pt idx="1">
                  <c:v>0.35000000000000014</c:v>
                </c:pt>
                <c:pt idx="2">
                  <c:v>0.41000000000000014</c:v>
                </c:pt>
                <c:pt idx="3">
                  <c:v>7.0000000000000021E-2</c:v>
                </c:pt>
                <c:pt idx="4">
                  <c:v>2.0000000000000011E-2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9 класс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низкий</c:v>
                </c:pt>
                <c:pt idx="1">
                  <c:v>недостаточный</c:v>
                </c:pt>
                <c:pt idx="2">
                  <c:v>средний</c:v>
                </c:pt>
                <c:pt idx="3">
                  <c:v>повышенный</c:v>
                </c:pt>
                <c:pt idx="4">
                  <c:v>высокий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0.2</c:v>
                </c:pt>
                <c:pt idx="1">
                  <c:v>0.38000000000000017</c:v>
                </c:pt>
                <c:pt idx="2">
                  <c:v>0.35000000000000014</c:v>
                </c:pt>
                <c:pt idx="3">
                  <c:v>6.0000000000000026E-2</c:v>
                </c:pt>
                <c:pt idx="4">
                  <c:v>1.0000000000000005E-2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559007956036752"/>
          <c:y val="0.23625048911091703"/>
          <c:w val="0.3440992043963253"/>
          <c:h val="0.62379571512036192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9 </a:t>
            </a:r>
            <a:r>
              <a:rPr lang="ru-RU" dirty="0" smtClean="0"/>
              <a:t>класс – 1888 </a:t>
            </a:r>
            <a:endParaRPr lang="ru-RU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9 класс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низкий</c:v>
                </c:pt>
                <c:pt idx="1">
                  <c:v>недостаточный</c:v>
                </c:pt>
                <c:pt idx="2">
                  <c:v>средний</c:v>
                </c:pt>
                <c:pt idx="3">
                  <c:v>повышенный</c:v>
                </c:pt>
                <c:pt idx="4">
                  <c:v>высокий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0.2</c:v>
                </c:pt>
                <c:pt idx="1">
                  <c:v>0.38000000000000012</c:v>
                </c:pt>
                <c:pt idx="2">
                  <c:v>0.35000000000000009</c:v>
                </c:pt>
                <c:pt idx="3">
                  <c:v>6.0000000000000019E-2</c:v>
                </c:pt>
                <c:pt idx="4">
                  <c:v>1.0000000000000004E-2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5590079560367498"/>
          <c:y val="0.23625048911091701"/>
          <c:w val="0.34409920439632535"/>
          <c:h val="0.6237957151203618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9 класс – </a:t>
            </a:r>
            <a:r>
              <a:rPr lang="ru-RU" dirty="0" smtClean="0"/>
              <a:t>33 </a:t>
            </a:r>
            <a:r>
              <a:rPr lang="ru-RU" dirty="0" smtClean="0"/>
              <a:t>человек</a:t>
            </a:r>
            <a:endParaRPr lang="ru-RU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9 класс</c:v>
                </c:pt>
              </c:strCache>
            </c:strRef>
          </c:tx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низкий</c:v>
                </c:pt>
                <c:pt idx="1">
                  <c:v>недостаточный</c:v>
                </c:pt>
                <c:pt idx="2">
                  <c:v>средний</c:v>
                </c:pt>
                <c:pt idx="3">
                  <c:v>повышенный</c:v>
                </c:pt>
                <c:pt idx="4">
                  <c:v>высокий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0.39</c:v>
                </c:pt>
                <c:pt idx="1">
                  <c:v>0.42</c:v>
                </c:pt>
                <c:pt idx="2">
                  <c:v>0.18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5590079560367565"/>
          <c:y val="0.23625048911091709"/>
          <c:w val="0.34409920439632524"/>
          <c:h val="0.62379571512036214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8 </a:t>
            </a:r>
            <a:r>
              <a:rPr lang="ru-RU" dirty="0" smtClean="0"/>
              <a:t>класс – 1901 </a:t>
            </a:r>
            <a:endParaRPr lang="ru-RU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8 класс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низкий</c:v>
                </c:pt>
                <c:pt idx="1">
                  <c:v>недостаточный</c:v>
                </c:pt>
                <c:pt idx="2">
                  <c:v>средний</c:v>
                </c:pt>
                <c:pt idx="3">
                  <c:v>повышенный</c:v>
                </c:pt>
                <c:pt idx="4">
                  <c:v>высокий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0.16</c:v>
                </c:pt>
                <c:pt idx="1">
                  <c:v>0.3500000000000002</c:v>
                </c:pt>
                <c:pt idx="2">
                  <c:v>0.4100000000000002</c:v>
                </c:pt>
                <c:pt idx="3">
                  <c:v>7.0000000000000021E-2</c:v>
                </c:pt>
                <c:pt idx="4">
                  <c:v>2.0000000000000011E-2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0561E6-116B-4177-A529-626D321BEED4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11D825-FFEB-48D6-B142-DB51B30D5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2349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0846DF-197A-4D01-9BAC-11488A840AAB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03138-5506-47F1-AC7F-98D722B15D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0846DF-197A-4D01-9BAC-11488A840AAB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03138-5506-47F1-AC7F-98D722B15D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0846DF-197A-4D01-9BAC-11488A840AAB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03138-5506-47F1-AC7F-98D722B15D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0846DF-197A-4D01-9BAC-11488A840AAB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03138-5506-47F1-AC7F-98D722B15D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0846DF-197A-4D01-9BAC-11488A840AAB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03138-5506-47F1-AC7F-98D722B15D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0846DF-197A-4D01-9BAC-11488A840AAB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03138-5506-47F1-AC7F-98D722B15D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0846DF-197A-4D01-9BAC-11488A840AAB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03138-5506-47F1-AC7F-98D722B15D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0846DF-197A-4D01-9BAC-11488A840AAB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03138-5506-47F1-AC7F-98D722B15D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0846DF-197A-4D01-9BAC-11488A840AAB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03138-5506-47F1-AC7F-98D722B15D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0846DF-197A-4D01-9BAC-11488A840AAB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03138-5506-47F1-AC7F-98D722B15D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0846DF-197A-4D01-9BAC-11488A840AAB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803138-5506-47F1-AC7F-98D722B15D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A0846DF-197A-4D01-9BAC-11488A840AAB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A803138-5506-47F1-AC7F-98D722B15D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999" y="1035170"/>
            <a:ext cx="10030691" cy="3156279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 результатах проведения самодиагностики функциональной грамотности обучающихся 8-9 классов </a:t>
            </a:r>
            <a:r>
              <a:rPr lang="ru-RU" sz="4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Тотемского</a:t>
            </a:r>
            <a:r>
              <a:rPr lang="ru-RU" sz="4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0" y="4991674"/>
            <a:ext cx="8443415" cy="1655762"/>
          </a:xfrm>
        </p:spPr>
        <p:txBody>
          <a:bodyPr/>
          <a:lstStyle/>
          <a:p>
            <a:pPr algn="r"/>
            <a:r>
              <a:rPr lang="ru-RU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Белова Елена Александровна, 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зам. директора по 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УВР МБОУ «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Тотемская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СОШ №3»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576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12"/>
          <p:cNvGraphicFramePr>
            <a:graphicFrameLocks noGrp="1"/>
          </p:cNvGraphicFramePr>
          <p:nvPr>
            <p:ph sz="half" idx="1"/>
          </p:nvPr>
        </p:nvGraphicFramePr>
        <p:xfrm>
          <a:off x="1914525" y="1524000"/>
          <a:ext cx="4876800" cy="466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7088804" y="1883391"/>
          <a:ext cx="4320724" cy="384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710984" y="1610436"/>
            <a:ext cx="3357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8 класс – </a:t>
            </a:r>
            <a:r>
              <a:rPr lang="ru-RU" b="1" dirty="0" smtClean="0"/>
              <a:t> 41  </a:t>
            </a:r>
            <a:r>
              <a:rPr lang="ru-RU" b="1" dirty="0" smtClean="0"/>
              <a:t>человек</a:t>
            </a:r>
            <a:endParaRPr lang="ru-RU" b="1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Результаты </a:t>
            </a:r>
            <a:r>
              <a:rPr lang="ru-RU" b="1" dirty="0" smtClean="0">
                <a:solidFill>
                  <a:prstClr val="black"/>
                </a:solidFill>
              </a:rPr>
              <a:t>самодиагностики </a:t>
            </a:r>
            <a:r>
              <a:rPr lang="ru-RU" b="1" dirty="0">
                <a:solidFill>
                  <a:prstClr val="black"/>
                </a:solidFill>
              </a:rPr>
              <a:t/>
            </a:r>
            <a:br>
              <a:rPr lang="ru-RU" b="1" dirty="0">
                <a:solidFill>
                  <a:prstClr val="black"/>
                </a:solidFill>
              </a:rPr>
            </a:br>
            <a:r>
              <a:rPr lang="ru-RU" b="1" dirty="0" smtClean="0">
                <a:solidFill>
                  <a:prstClr val="black"/>
                </a:solidFill>
              </a:rPr>
              <a:t>Математическая </a:t>
            </a:r>
            <a:r>
              <a:rPr lang="ru-RU" b="1" dirty="0">
                <a:solidFill>
                  <a:prstClr val="black"/>
                </a:solidFill>
              </a:rPr>
              <a:t>грамотность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337481" y="5895833"/>
            <a:ext cx="10508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Высокие результаты - 8 класс  - СОШ №2  - 1 человек – высокий уровень  (выполнение работы 100 %)</a:t>
            </a:r>
          </a:p>
          <a:p>
            <a:r>
              <a:rPr lang="ru-RU" dirty="0" smtClean="0"/>
              <a:t> </a:t>
            </a:r>
            <a:r>
              <a:rPr lang="ru-RU" dirty="0" smtClean="0"/>
              <a:t>                                                                      Юбилейная СОШ – 2 человека – повышенный уровень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Админ\Downloads\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5127" y="0"/>
            <a:ext cx="9319686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7482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7854" y="365125"/>
            <a:ext cx="9815945" cy="109273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 Самодиагностика функциональной грамотности обучающихся  </a:t>
            </a:r>
            <a:endParaRPr lang="ru-RU" b="1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468582" y="1825625"/>
            <a:ext cx="9885218" cy="479946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Основание для проведения </a:t>
            </a:r>
          </a:p>
          <a:p>
            <a:r>
              <a:rPr lang="ru-RU" dirty="0" smtClean="0"/>
              <a:t>письмо Министерства просвещения от 24.11.2021 №Д 03-10/03</a:t>
            </a:r>
          </a:p>
          <a:p>
            <a:r>
              <a:rPr lang="ru-RU" dirty="0" smtClean="0"/>
              <a:t>письмо ДО ВО от 06.12.2021 №ИХ 20-11881/21 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ru-RU" dirty="0" smtClean="0"/>
              <a:t>Сроки проведения – 06.12-09.12.2021</a:t>
            </a:r>
          </a:p>
          <a:p>
            <a:pPr marL="0" indent="0">
              <a:buNone/>
            </a:pPr>
            <a:r>
              <a:rPr lang="ru-RU" dirty="0" smtClean="0"/>
              <a:t>Участники – </a:t>
            </a:r>
            <a:r>
              <a:rPr lang="ru-RU" sz="3500" dirty="0" smtClean="0"/>
              <a:t>11376 обучающихся 8-9 классов из 247 школ 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8 КЛАСС	5610 </a:t>
            </a:r>
            <a:r>
              <a:rPr lang="ru-RU" dirty="0" smtClean="0"/>
              <a:t>человек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9 КЛАСС	5766 </a:t>
            </a:r>
            <a:r>
              <a:rPr lang="ru-RU" dirty="0" smtClean="0"/>
              <a:t>человек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1959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440" y="547593"/>
            <a:ext cx="999744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Уровень </a:t>
            </a:r>
            <a:r>
              <a:rPr lang="ru-RU" sz="3600" b="1" dirty="0" err="1" smtClean="0"/>
              <a:t>сформированности</a:t>
            </a:r>
            <a:r>
              <a:rPr lang="ru-RU" sz="3600" b="1" dirty="0" smtClean="0"/>
              <a:t> функциональной грамотности обучающихся 8-9 классов </a:t>
            </a:r>
            <a:r>
              <a:rPr lang="ru-RU" sz="3600" b="1" dirty="0" smtClean="0"/>
              <a:t>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75233" y="1738475"/>
          <a:ext cx="9866306" cy="4665194"/>
        </p:xfrm>
        <a:graphic>
          <a:graphicData uri="http://schemas.openxmlformats.org/drawingml/2006/table">
            <a:tbl>
              <a:tblPr/>
              <a:tblGrid>
                <a:gridCol w="2827903"/>
                <a:gridCol w="1414449"/>
                <a:gridCol w="1414449"/>
                <a:gridCol w="1415445"/>
                <a:gridCol w="1415445"/>
                <a:gridCol w="1378615"/>
              </a:tblGrid>
              <a:tr h="8540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Низкий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Недостаточный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Средний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Повышенный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Высокий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7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Читательская грамотность 8 класс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24%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37%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29%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9%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6347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Читательская грамотность 9 класс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6347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Математическая грамотность 8 класс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35%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41%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7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Математическая грамотность 9 класс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35%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7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Естественнонаучная грамотность 8 класс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33%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6347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Естественнонаучная грамотность 9 класс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Результаты самодиагностики</a:t>
            </a:r>
            <a:br>
              <a:rPr lang="ru-RU" b="1" dirty="0" smtClean="0"/>
            </a:br>
            <a:r>
              <a:rPr lang="ru-RU" b="1" dirty="0" smtClean="0"/>
              <a:t>Читательская грамотность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3558" y="917945"/>
            <a:ext cx="4876800" cy="1378688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3200" dirty="0">
                <a:solidFill>
                  <a:prstClr val="black"/>
                </a:solidFill>
              </a:rPr>
              <a:t>8 КЛАСС	</a:t>
            </a:r>
            <a:r>
              <a:rPr lang="ru-RU" sz="3200" dirty="0" smtClean="0">
                <a:solidFill>
                  <a:prstClr val="black"/>
                </a:solidFill>
              </a:rPr>
              <a:t>1870     </a:t>
            </a:r>
            <a:endParaRPr lang="ru-RU" sz="32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ru-RU" sz="3200" dirty="0">
                <a:solidFill>
                  <a:prstClr val="black"/>
                </a:solidFill>
              </a:rPr>
              <a:t>9 КЛАСС	</a:t>
            </a:r>
            <a:r>
              <a:rPr lang="ru-RU" sz="3200" dirty="0" smtClean="0">
                <a:solidFill>
                  <a:prstClr val="black"/>
                </a:solidFill>
              </a:rPr>
              <a:t>2004  </a:t>
            </a:r>
            <a:endParaRPr lang="ru-RU" sz="3200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340240" y="2094613"/>
          <a:ext cx="5454503" cy="35938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5472753" y="2232835"/>
          <a:ext cx="6537278" cy="4222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46964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472" y="201896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             Результаты самодиагностики </a:t>
            </a:r>
            <a:r>
              <a:rPr lang="ru-RU" b="1" dirty="0">
                <a:solidFill>
                  <a:prstClr val="black"/>
                </a:solidFill>
              </a:rPr>
              <a:t/>
            </a:r>
            <a:br>
              <a:rPr lang="ru-RU" b="1" dirty="0">
                <a:solidFill>
                  <a:prstClr val="black"/>
                </a:solidFill>
              </a:rPr>
            </a:br>
            <a:r>
              <a:rPr lang="ru-RU" b="1" dirty="0" smtClean="0">
                <a:solidFill>
                  <a:prstClr val="black"/>
                </a:solidFill>
              </a:rPr>
              <a:t>             Естественнонаучная </a:t>
            </a:r>
            <a:r>
              <a:rPr lang="ru-RU" b="1" dirty="0">
                <a:solidFill>
                  <a:prstClr val="black"/>
                </a:solidFill>
              </a:rPr>
              <a:t>грамотность</a:t>
            </a:r>
            <a:endParaRPr lang="ru-RU" b="1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9099429" y="261024"/>
            <a:ext cx="2872596" cy="117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200" dirty="0" smtClean="0">
                <a:solidFill>
                  <a:prstClr val="black"/>
                </a:solidFill>
              </a:rPr>
              <a:t>8 КЛАСС	1839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200" dirty="0" smtClean="0">
                <a:solidFill>
                  <a:prstClr val="black"/>
                </a:solidFill>
              </a:rPr>
              <a:t>9 КЛАСС	1874</a:t>
            </a:r>
            <a:endParaRPr lang="ru-RU" sz="3200" dirty="0"/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sz="half" idx="2"/>
          </p:nvPr>
        </p:nvGraphicFramePr>
        <p:xfrm>
          <a:off x="6626430" y="1785259"/>
          <a:ext cx="4405747" cy="4104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Содержимое 11"/>
          <p:cNvGraphicFramePr>
            <a:graphicFrameLocks noGrp="1"/>
          </p:cNvGraphicFramePr>
          <p:nvPr>
            <p:ph sz="half" idx="1"/>
          </p:nvPr>
        </p:nvGraphicFramePr>
        <p:xfrm>
          <a:off x="382608" y="1535876"/>
          <a:ext cx="5448176" cy="466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96666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3700" y="244009"/>
            <a:ext cx="8292688" cy="128685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Результаты </a:t>
            </a:r>
            <a:r>
              <a:rPr lang="ru-RU" b="1" dirty="0" smtClean="0">
                <a:solidFill>
                  <a:prstClr val="black"/>
                </a:solidFill>
              </a:rPr>
              <a:t>самодиагностики </a:t>
            </a:r>
            <a:r>
              <a:rPr lang="ru-RU" b="1" dirty="0">
                <a:solidFill>
                  <a:prstClr val="black"/>
                </a:solidFill>
              </a:rPr>
              <a:t/>
            </a:r>
            <a:br>
              <a:rPr lang="ru-RU" b="1" dirty="0">
                <a:solidFill>
                  <a:prstClr val="black"/>
                </a:solidFill>
              </a:rPr>
            </a:br>
            <a:r>
              <a:rPr lang="ru-RU" b="1" dirty="0" smtClean="0">
                <a:solidFill>
                  <a:prstClr val="black"/>
                </a:solidFill>
              </a:rPr>
              <a:t>Математическая </a:t>
            </a:r>
            <a:r>
              <a:rPr lang="ru-RU" b="1" dirty="0">
                <a:solidFill>
                  <a:prstClr val="black"/>
                </a:solidFill>
              </a:rPr>
              <a:t>грамотность</a:t>
            </a:r>
            <a:endParaRPr lang="ru-RU" b="1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8763000" y="370109"/>
            <a:ext cx="2872596" cy="9434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200" dirty="0" smtClean="0">
                <a:solidFill>
                  <a:prstClr val="black"/>
                </a:solidFill>
              </a:rPr>
              <a:t>8 КЛАСС	1901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200" dirty="0" smtClean="0">
                <a:solidFill>
                  <a:prstClr val="black"/>
                </a:solidFill>
              </a:rPr>
              <a:t>9 КЛАСС	1888  </a:t>
            </a:r>
            <a:endParaRPr lang="ru-RU" sz="3200" dirty="0"/>
          </a:p>
        </p:txBody>
      </p:sp>
      <p:graphicFrame>
        <p:nvGraphicFramePr>
          <p:cNvPr id="14" name="Содержимое 13"/>
          <p:cNvGraphicFramePr>
            <a:graphicFrameLocks noGrp="1"/>
          </p:cNvGraphicFramePr>
          <p:nvPr>
            <p:ph sz="half" idx="2"/>
          </p:nvPr>
        </p:nvGraphicFramePr>
        <p:xfrm>
          <a:off x="6940324" y="1757548"/>
          <a:ext cx="4566866" cy="4156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Содержимое 12"/>
          <p:cNvGraphicFramePr>
            <a:graphicFrameLocks noGrp="1"/>
          </p:cNvGraphicFramePr>
          <p:nvPr>
            <p:ph sz="half" idx="1"/>
          </p:nvPr>
        </p:nvGraphicFramePr>
        <p:xfrm>
          <a:off x="608239" y="1725880"/>
          <a:ext cx="6552582" cy="466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84981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Участники в </a:t>
            </a:r>
            <a:r>
              <a:rPr lang="ru-RU" dirty="0" err="1" smtClean="0"/>
              <a:t>Тотемском</a:t>
            </a:r>
            <a:r>
              <a:rPr lang="ru-RU" dirty="0" smtClean="0"/>
              <a:t> районе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1914524" y="1524000"/>
          <a:ext cx="7952807" cy="4143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7160"/>
                <a:gridCol w="2456597"/>
                <a:gridCol w="2129050"/>
              </a:tblGrid>
              <a:tr h="5381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 класс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 класс</a:t>
                      </a:r>
                      <a:endParaRPr lang="ru-RU" dirty="0"/>
                    </a:p>
                  </a:txBody>
                  <a:tcPr/>
                </a:tc>
              </a:tr>
              <a:tr h="466372">
                <a:tc>
                  <a:txBody>
                    <a:bodyPr/>
                    <a:lstStyle/>
                    <a:p>
                      <a:pPr algn="l"/>
                      <a:r>
                        <a:rPr lang="ru-RU" sz="2400" b="0" dirty="0" smtClean="0"/>
                        <a:t>СОШ № 2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15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9</a:t>
                      </a:r>
                      <a:endParaRPr lang="ru-RU" sz="2400" dirty="0"/>
                    </a:p>
                  </a:txBody>
                  <a:tcPr/>
                </a:tc>
              </a:tr>
              <a:tr h="529019">
                <a:tc>
                  <a:txBody>
                    <a:bodyPr/>
                    <a:lstStyle/>
                    <a:p>
                      <a:pPr algn="l"/>
                      <a:r>
                        <a:rPr lang="ru-RU" sz="2400" b="0" dirty="0" smtClean="0"/>
                        <a:t>СОШ № 3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14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13</a:t>
                      </a:r>
                      <a:endParaRPr lang="ru-RU" sz="2400" dirty="0"/>
                    </a:p>
                  </a:txBody>
                  <a:tcPr/>
                </a:tc>
              </a:tr>
              <a:tr h="466372">
                <a:tc>
                  <a:txBody>
                    <a:bodyPr/>
                    <a:lstStyle/>
                    <a:p>
                      <a:pPr algn="l"/>
                      <a:r>
                        <a:rPr lang="ru-RU" sz="2400" b="0" dirty="0" smtClean="0"/>
                        <a:t>Юбилейная СОШ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8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7</a:t>
                      </a:r>
                      <a:endParaRPr lang="ru-RU" sz="2400" dirty="0"/>
                    </a:p>
                  </a:txBody>
                  <a:tcPr/>
                </a:tc>
              </a:tr>
              <a:tr h="488557">
                <a:tc>
                  <a:txBody>
                    <a:bodyPr/>
                    <a:lstStyle/>
                    <a:p>
                      <a:pPr algn="l"/>
                      <a:r>
                        <a:rPr lang="ru-RU" sz="2400" b="0" dirty="0" err="1" smtClean="0"/>
                        <a:t>Погореловская</a:t>
                      </a:r>
                      <a:r>
                        <a:rPr lang="ru-RU" sz="2400" b="0" dirty="0" smtClean="0"/>
                        <a:t> ООШ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/>
                </a:tc>
              </a:tr>
              <a:tr h="538122">
                <a:tc>
                  <a:txBody>
                    <a:bodyPr/>
                    <a:lstStyle/>
                    <a:p>
                      <a:pPr algn="l"/>
                      <a:r>
                        <a:rPr lang="ru-RU" sz="2400" b="0" dirty="0" smtClean="0"/>
                        <a:t>Советская ООШ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/>
                </a:tc>
              </a:tr>
              <a:tr h="538122">
                <a:tc>
                  <a:txBody>
                    <a:bodyPr/>
                    <a:lstStyle/>
                    <a:p>
                      <a:pPr algn="l"/>
                      <a:r>
                        <a:rPr lang="ru-RU" sz="2400" b="0" dirty="0" err="1" smtClean="0"/>
                        <a:t>Мосеевская</a:t>
                      </a:r>
                      <a:r>
                        <a:rPr lang="ru-RU" sz="2400" b="0" dirty="0" smtClean="0"/>
                        <a:t> ООШ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/>
                </a:tc>
              </a:tr>
              <a:tr h="538122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/>
                        <a:t>Всего по району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41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33</a:t>
                      </a:r>
                      <a:endParaRPr lang="ru-RU" sz="32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8792" y="244009"/>
            <a:ext cx="8292688" cy="12868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Результаты </a:t>
            </a:r>
            <a:r>
              <a:rPr lang="ru-RU" b="1" dirty="0" smtClean="0">
                <a:solidFill>
                  <a:prstClr val="black"/>
                </a:solidFill>
              </a:rPr>
              <a:t>самодиагностики </a:t>
            </a:r>
            <a:r>
              <a:rPr lang="ru-RU" b="1" dirty="0">
                <a:solidFill>
                  <a:prstClr val="black"/>
                </a:solidFill>
              </a:rPr>
              <a:t/>
            </a:r>
            <a:br>
              <a:rPr lang="ru-RU" b="1" dirty="0">
                <a:solidFill>
                  <a:prstClr val="black"/>
                </a:solidFill>
              </a:rPr>
            </a:br>
            <a:r>
              <a:rPr lang="ru-RU" b="1" dirty="0" smtClean="0">
                <a:solidFill>
                  <a:prstClr val="black"/>
                </a:solidFill>
              </a:rPr>
              <a:t>Математическая </a:t>
            </a:r>
            <a:r>
              <a:rPr lang="ru-RU" b="1" dirty="0">
                <a:solidFill>
                  <a:prstClr val="black"/>
                </a:solidFill>
              </a:rPr>
              <a:t>грамотность</a:t>
            </a:r>
            <a:endParaRPr lang="ru-RU" b="1" dirty="0"/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sz="half" idx="1"/>
          </p:nvPr>
        </p:nvGraphicFramePr>
        <p:xfrm>
          <a:off x="1454400" y="1746913"/>
          <a:ext cx="5451367" cy="4069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8" name="Содержимое 12"/>
          <p:cNvGraphicFramePr>
            <a:graphicFrameLocks noGrp="1"/>
          </p:cNvGraphicFramePr>
          <p:nvPr>
            <p:ph sz="half" idx="2"/>
          </p:nvPr>
        </p:nvGraphicFramePr>
        <p:xfrm>
          <a:off x="7034213" y="1524000"/>
          <a:ext cx="4876800" cy="466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84981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6464" y="175770"/>
            <a:ext cx="8292688" cy="12868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Результаты </a:t>
            </a:r>
            <a:r>
              <a:rPr lang="ru-RU" b="1" dirty="0" smtClean="0">
                <a:solidFill>
                  <a:prstClr val="black"/>
                </a:solidFill>
              </a:rPr>
              <a:t>самодиагностики </a:t>
            </a:r>
            <a:r>
              <a:rPr lang="ru-RU" b="1" dirty="0">
                <a:solidFill>
                  <a:prstClr val="black"/>
                </a:solidFill>
              </a:rPr>
              <a:t/>
            </a:r>
            <a:br>
              <a:rPr lang="ru-RU" b="1" dirty="0">
                <a:solidFill>
                  <a:prstClr val="black"/>
                </a:solidFill>
              </a:rPr>
            </a:br>
            <a:r>
              <a:rPr lang="ru-RU" b="1" dirty="0" smtClean="0">
                <a:solidFill>
                  <a:prstClr val="black"/>
                </a:solidFill>
              </a:rPr>
              <a:t>Математическая </a:t>
            </a:r>
            <a:r>
              <a:rPr lang="ru-RU" b="1" dirty="0">
                <a:solidFill>
                  <a:prstClr val="black"/>
                </a:solidFill>
              </a:rPr>
              <a:t>грамотность</a:t>
            </a:r>
            <a:endParaRPr lang="ru-RU" b="1" dirty="0"/>
          </a:p>
        </p:txBody>
      </p:sp>
      <p:graphicFrame>
        <p:nvGraphicFramePr>
          <p:cNvPr id="14" name="Содержимое 13"/>
          <p:cNvGraphicFramePr>
            <a:graphicFrameLocks noGrp="1"/>
          </p:cNvGraphicFramePr>
          <p:nvPr>
            <p:ph sz="half" idx="2"/>
          </p:nvPr>
        </p:nvGraphicFramePr>
        <p:xfrm>
          <a:off x="2013482" y="1784843"/>
          <a:ext cx="4566866" cy="4156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9" name="Содержимое 8"/>
          <p:cNvGraphicFramePr>
            <a:graphicFrameLocks/>
          </p:cNvGraphicFramePr>
          <p:nvPr/>
        </p:nvGraphicFramePr>
        <p:xfrm>
          <a:off x="7055890" y="2224585"/>
          <a:ext cx="4694831" cy="3848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710984" y="1610436"/>
            <a:ext cx="3357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8 класс – </a:t>
            </a:r>
            <a:r>
              <a:rPr lang="ru-RU" b="1" dirty="0" smtClean="0"/>
              <a:t> 41  </a:t>
            </a:r>
            <a:r>
              <a:rPr lang="ru-RU" b="1" dirty="0" smtClean="0"/>
              <a:t>человек</a:t>
            </a:r>
            <a:endParaRPr lang="ru-RU" b="1" dirty="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5913" y="3794078"/>
            <a:ext cx="1809137" cy="2702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4981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950</TotalTime>
  <Words>309</Words>
  <Application>Microsoft Office PowerPoint</Application>
  <PresentationFormat>Произвольный</PresentationFormat>
  <Paragraphs>112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О результатах проведения самодиагностики функциональной грамотности обучающихся 8-9 классов Тотемского муниципального района</vt:lpstr>
      <vt:lpstr> Самодиагностика функциональной грамотности обучающихся  </vt:lpstr>
      <vt:lpstr>Уровень сформированности функциональной грамотности обучающихся 8-9 классов   </vt:lpstr>
      <vt:lpstr>Результаты самодиагностики Читательская грамотность</vt:lpstr>
      <vt:lpstr>             Результаты самодиагностики               Естественнонаучная грамотность</vt:lpstr>
      <vt:lpstr>Результаты самодиагностики  Математическая грамотность</vt:lpstr>
      <vt:lpstr>Участники в Тотемском районе</vt:lpstr>
      <vt:lpstr>Результаты самодиагностики  Математическая грамотность</vt:lpstr>
      <vt:lpstr>Результаты самодиагностики  Математическая грамотность</vt:lpstr>
      <vt:lpstr>Результаты самодиагностики  Математическая грамотность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User205</dc:creator>
  <cp:lastModifiedBy>Админ</cp:lastModifiedBy>
  <cp:revision>62</cp:revision>
  <dcterms:created xsi:type="dcterms:W3CDTF">2022-01-26T08:13:26Z</dcterms:created>
  <dcterms:modified xsi:type="dcterms:W3CDTF">2022-02-08T18:04:25Z</dcterms:modified>
</cp:coreProperties>
</file>